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4" r:id="rId2"/>
    <p:sldId id="256" r:id="rId3"/>
    <p:sldId id="257" r:id="rId4"/>
    <p:sldId id="258" r:id="rId5"/>
    <p:sldId id="259" r:id="rId6"/>
    <p:sldId id="260" r:id="rId7"/>
    <p:sldId id="261" r:id="rId8"/>
    <p:sldId id="262" r:id="rId9"/>
    <p:sldId id="263" r:id="rId10"/>
    <p:sldId id="264" r:id="rId11"/>
    <p:sldId id="265" r:id="rId12"/>
    <p:sldId id="266" r:id="rId13"/>
    <p:sldId id="267" r:id="rId14"/>
    <p:sldId id="269" r:id="rId15"/>
    <p:sldId id="268" r:id="rId16"/>
    <p:sldId id="271" r:id="rId17"/>
    <p:sldId id="270" r:id="rId18"/>
    <p:sldId id="273"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18446FD-C06B-4626-A019-2EDC8C7D44AE}" type="datetimeFigureOut">
              <a:rPr lang="en-US" smtClean="0"/>
              <a:pPr/>
              <a:t>9/10/2013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311015A5-1B38-4DF3-97D8-CD963C53EF5A}"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8446FD-C06B-4626-A019-2EDC8C7D44AE}" type="datetimeFigureOut">
              <a:rPr lang="en-US" smtClean="0"/>
              <a:pPr/>
              <a:t>9/10/2013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11015A5-1B38-4DF3-97D8-CD963C53EF5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8446FD-C06B-4626-A019-2EDC8C7D44AE}" type="datetimeFigureOut">
              <a:rPr lang="en-US" smtClean="0"/>
              <a:pPr/>
              <a:t>9/10/2013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11015A5-1B38-4DF3-97D8-CD963C53EF5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8446FD-C06B-4626-A019-2EDC8C7D44AE}" type="datetimeFigureOut">
              <a:rPr lang="en-US" smtClean="0"/>
              <a:pPr/>
              <a:t>9/10/2013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11015A5-1B38-4DF3-97D8-CD963C53EF5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18446FD-C06B-4626-A019-2EDC8C7D44AE}" type="datetimeFigureOut">
              <a:rPr lang="en-US" smtClean="0"/>
              <a:pPr/>
              <a:t>9/10/2013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11015A5-1B38-4DF3-97D8-CD963C53EF5A}"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18446FD-C06B-4626-A019-2EDC8C7D44AE}" type="datetimeFigureOut">
              <a:rPr lang="en-US" smtClean="0"/>
              <a:pPr/>
              <a:t>9/10/2013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11015A5-1B38-4DF3-97D8-CD963C53EF5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18446FD-C06B-4626-A019-2EDC8C7D44AE}" type="datetimeFigureOut">
              <a:rPr lang="en-US" smtClean="0"/>
              <a:pPr/>
              <a:t>9/10/2013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11015A5-1B38-4DF3-97D8-CD963C53EF5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18446FD-C06B-4626-A019-2EDC8C7D44AE}" type="datetimeFigureOut">
              <a:rPr lang="en-US" smtClean="0"/>
              <a:pPr/>
              <a:t>9/10/2013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11015A5-1B38-4DF3-97D8-CD963C53EF5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18446FD-C06B-4626-A019-2EDC8C7D44AE}" type="datetimeFigureOut">
              <a:rPr lang="en-US" smtClean="0"/>
              <a:pPr/>
              <a:t>9/10/2013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11015A5-1B38-4DF3-97D8-CD963C53EF5A}"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18446FD-C06B-4626-A019-2EDC8C7D44AE}" type="datetimeFigureOut">
              <a:rPr lang="en-US" smtClean="0"/>
              <a:pPr/>
              <a:t>9/10/2013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11015A5-1B38-4DF3-97D8-CD963C53EF5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18446FD-C06B-4626-A019-2EDC8C7D44AE}" type="datetimeFigureOut">
              <a:rPr lang="en-US" smtClean="0"/>
              <a:pPr/>
              <a:t>9/10/2013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11015A5-1B38-4DF3-97D8-CD963C53EF5A}"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18446FD-C06B-4626-A019-2EDC8C7D44AE}" type="datetimeFigureOut">
              <a:rPr lang="en-US" smtClean="0"/>
              <a:pPr/>
              <a:t>9/10/2013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11015A5-1B38-4DF3-97D8-CD963C53EF5A}"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981200"/>
            <a:ext cx="7467600" cy="1447800"/>
          </a:xfrm>
        </p:spPr>
        <p:txBody>
          <a:bodyPr>
            <a:noAutofit/>
          </a:bodyPr>
          <a:lstStyle/>
          <a:p>
            <a:r>
              <a:rPr lang="en-US" sz="2800" dirty="0" smtClean="0"/>
              <a:t>UNITED NATIONS WORKSHON ON DATA</a:t>
            </a:r>
            <a:br>
              <a:rPr lang="en-US" sz="2800" dirty="0" smtClean="0"/>
            </a:br>
            <a:r>
              <a:rPr lang="en-US" sz="2800" dirty="0" smtClean="0"/>
              <a:t> </a:t>
            </a:r>
            <a:br>
              <a:rPr lang="en-US" sz="2800" dirty="0" smtClean="0"/>
            </a:br>
            <a:r>
              <a:rPr lang="en-US" sz="2800" dirty="0" smtClean="0"/>
              <a:t>DISSEMINATION AND COMMUNICATION</a:t>
            </a:r>
            <a:endParaRPr lang="en-US" sz="2800" dirty="0"/>
          </a:p>
        </p:txBody>
      </p:sp>
      <p:sp>
        <p:nvSpPr>
          <p:cNvPr id="4" name="Subtitle 2"/>
          <p:cNvSpPr txBox="1">
            <a:spLocks/>
          </p:cNvSpPr>
          <p:nvPr/>
        </p:nvSpPr>
        <p:spPr>
          <a:xfrm>
            <a:off x="990600" y="4648200"/>
            <a:ext cx="7406640" cy="1295400"/>
          </a:xfrm>
          <a:prstGeom prst="rect">
            <a:avLst/>
          </a:prstGeom>
        </p:spPr>
        <p:txBody>
          <a:bodyPr tIns="0">
            <a:normAutofit lnSpcReduction="10000"/>
          </a:bodyPr>
          <a:lstStyle/>
          <a:p>
            <a:pPr marL="27432"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26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10 / September / 2013</a:t>
            </a:r>
          </a:p>
          <a:p>
            <a:pPr marL="27432"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en-US" sz="2600" b="1" dirty="0" smtClean="0">
                <a:solidFill>
                  <a:schemeClr val="tx2">
                    <a:shade val="30000"/>
                    <a:satMod val="150000"/>
                  </a:schemeClr>
                </a:solidFill>
              </a:rPr>
              <a:t>Jordan</a:t>
            </a:r>
          </a:p>
          <a:p>
            <a:pPr marL="27432"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2600" b="1"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Amman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Guiding Principles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solidFill>
                  <a:srgbClr val="C00000"/>
                </a:solidFill>
              </a:rPr>
              <a:t>South </a:t>
            </a:r>
            <a:r>
              <a:rPr lang="en-US" dirty="0">
                <a:solidFill>
                  <a:srgbClr val="C00000"/>
                </a:solidFill>
              </a:rPr>
              <a:t>Sudan National Bureau </a:t>
            </a:r>
            <a:r>
              <a:rPr lang="en-US" dirty="0" smtClean="0">
                <a:solidFill>
                  <a:srgbClr val="C00000"/>
                </a:solidFill>
              </a:rPr>
              <a:t>of Statistics </a:t>
            </a:r>
            <a:r>
              <a:rPr lang="en-US" dirty="0">
                <a:solidFill>
                  <a:srgbClr val="C00000"/>
                </a:solidFill>
              </a:rPr>
              <a:t>has some guiding principles, regulating its activities, among other things:</a:t>
            </a:r>
          </a:p>
          <a:p>
            <a:pPr lvl="0"/>
            <a:r>
              <a:rPr lang="en-US" dirty="0" smtClean="0"/>
              <a:t>independence</a:t>
            </a:r>
            <a:endParaRPr lang="en-US" dirty="0"/>
          </a:p>
          <a:p>
            <a:pPr lvl="0"/>
            <a:r>
              <a:rPr lang="en-US" dirty="0"/>
              <a:t>Fulfillment of citizen’s entitlement to public information.</a:t>
            </a:r>
          </a:p>
          <a:p>
            <a:pPr lvl="0"/>
            <a:r>
              <a:rPr lang="en-US" dirty="0"/>
              <a:t>Decisions made strictly on professional considerations, scientific principles and professional ethics regarding the methods and procedures for collection, processing, storage and dissemination of statistical data</a:t>
            </a:r>
          </a:p>
          <a:p>
            <a:pPr lvl="0"/>
            <a:r>
              <a:rPr lang="en-US" dirty="0"/>
              <a:t>Choice of the right sources of statistical data drawn from various sources such as surveys or administrative records on the basis of quality, timeliness, costs and the burden on respondents</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Surveys in NBS</a:t>
            </a:r>
            <a:endParaRPr lang="en-US" dirty="0"/>
          </a:p>
        </p:txBody>
      </p:sp>
      <p:sp>
        <p:nvSpPr>
          <p:cNvPr id="3" name="Content Placeholder 2"/>
          <p:cNvSpPr>
            <a:spLocks noGrp="1"/>
          </p:cNvSpPr>
          <p:nvPr>
            <p:ph idx="1"/>
          </p:nvPr>
        </p:nvSpPr>
        <p:spPr/>
        <p:txBody>
          <a:bodyPr/>
          <a:lstStyle/>
          <a:p>
            <a:r>
              <a:rPr lang="en-US" dirty="0"/>
              <a:t>The National Bureau of Statistics in collaboration with the World Bank is pleased to release further results for the Exchange Rate Survey, which is part of the </a:t>
            </a:r>
            <a:endParaRPr lang="en-US" dirty="0" smtClean="0"/>
          </a:p>
          <a:p>
            <a:r>
              <a:rPr lang="en-US" dirty="0" smtClean="0"/>
              <a:t>NBS carried a high </a:t>
            </a:r>
            <a:r>
              <a:rPr lang="en-US" dirty="0"/>
              <a:t>Frequency South Sudan Survey. The survey uses handheld tablet computers to collect real-time data and is currently being piloted in Juba, </a:t>
            </a:r>
            <a:r>
              <a:rPr lang="en-US" dirty="0" err="1"/>
              <a:t>Wau</a:t>
            </a:r>
            <a:r>
              <a:rPr lang="en-US" dirty="0"/>
              <a:t>, </a:t>
            </a:r>
            <a:r>
              <a:rPr lang="en-US" dirty="0" err="1"/>
              <a:t>Malakal</a:t>
            </a:r>
            <a:r>
              <a:rPr lang="en-US" dirty="0"/>
              <a:t> and </a:t>
            </a:r>
            <a:r>
              <a:rPr lang="en-US" dirty="0" err="1"/>
              <a:t>Rumbek</a:t>
            </a:r>
            <a:r>
              <a:rPr lang="en-US" dirty="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Autofit/>
          </a:bodyPr>
          <a:lstStyle/>
          <a:p>
            <a:pPr algn="ctr"/>
            <a:r>
              <a:rPr lang="en-US" sz="3600" dirty="0" smtClean="0"/>
              <a:t>Major Surveys ….  (contd)</a:t>
            </a:r>
            <a:endParaRPr lang="en-US" sz="3600" dirty="0"/>
          </a:p>
        </p:txBody>
      </p:sp>
      <p:sp>
        <p:nvSpPr>
          <p:cNvPr id="3" name="Content Placeholder 2"/>
          <p:cNvSpPr>
            <a:spLocks noGrp="1"/>
          </p:cNvSpPr>
          <p:nvPr>
            <p:ph idx="1"/>
          </p:nvPr>
        </p:nvSpPr>
        <p:spPr>
          <a:xfrm>
            <a:off x="1435608" y="914400"/>
            <a:ext cx="7498080" cy="5334000"/>
          </a:xfrm>
        </p:spPr>
        <p:txBody>
          <a:bodyPr>
            <a:normAutofit fontScale="85000" lnSpcReduction="10000"/>
          </a:bodyPr>
          <a:lstStyle/>
          <a:p>
            <a:r>
              <a:rPr lang="en-US" dirty="0" smtClean="0"/>
              <a:t>State-level estimates and projections, 2008-2030 </a:t>
            </a:r>
          </a:p>
          <a:p>
            <a:pPr lvl="1"/>
            <a:r>
              <a:rPr lang="en-US" dirty="0" smtClean="0"/>
              <a:t>The </a:t>
            </a:r>
            <a:r>
              <a:rPr lang="en-US" dirty="0"/>
              <a:t>National Bureau of Statistics (NBS) distinguishes the importance of results‐based plans by providing needed statistics for monitoring development performance and progress, especially in the implementation of major development initiatives and </a:t>
            </a:r>
            <a:r>
              <a:rPr lang="en-US" dirty="0" smtClean="0"/>
              <a:t>policies apart </a:t>
            </a:r>
            <a:r>
              <a:rPr lang="en-US" dirty="0"/>
              <a:t>from government</a:t>
            </a:r>
          </a:p>
          <a:p>
            <a:pPr lvl="1"/>
            <a:r>
              <a:rPr lang="en-US" dirty="0"/>
              <a:t>Ministries and institutions, the Bureau’s statistical products and services are sought after by the public and private sectors, research and training organizations, NGOs, donors and </a:t>
            </a:r>
            <a:r>
              <a:rPr lang="en-US" dirty="0" smtClean="0"/>
              <a:t>international Organizations</a:t>
            </a:r>
            <a:r>
              <a:rPr lang="en-US" dirty="0"/>
              <a:t>, the media and the public at large for a </a:t>
            </a:r>
            <a:r>
              <a:rPr lang="en-US" dirty="0" smtClean="0"/>
              <a:t>wider </a:t>
            </a:r>
            <a:r>
              <a:rPr lang="en-US" dirty="0"/>
              <a:t>variety </a:t>
            </a:r>
            <a:r>
              <a:rPr lang="en-US" dirty="0" smtClean="0"/>
              <a:t> data available  for  dissemination </a:t>
            </a:r>
            <a:r>
              <a:rPr lang="en-US" dirty="0"/>
              <a:t>to the users of statistics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Major Surveys ….  (contd)</a:t>
            </a:r>
            <a:endParaRPr lang="en-US" dirty="0"/>
          </a:p>
        </p:txBody>
      </p:sp>
      <p:sp>
        <p:nvSpPr>
          <p:cNvPr id="3" name="Content Placeholder 2"/>
          <p:cNvSpPr>
            <a:spLocks noGrp="1"/>
          </p:cNvSpPr>
          <p:nvPr>
            <p:ph idx="1"/>
          </p:nvPr>
        </p:nvSpPr>
        <p:spPr>
          <a:xfrm>
            <a:off x="1435608" y="1447800"/>
            <a:ext cx="7498080" cy="4953000"/>
          </a:xfrm>
        </p:spPr>
        <p:txBody>
          <a:bodyPr>
            <a:normAutofit fontScale="85000" lnSpcReduction="20000"/>
          </a:bodyPr>
          <a:lstStyle/>
          <a:p>
            <a:r>
              <a:rPr lang="en-US" dirty="0" smtClean="0"/>
              <a:t>Average Exchange Rates South Sudan, March to December 2012</a:t>
            </a:r>
          </a:p>
          <a:p>
            <a:r>
              <a:rPr lang="en-US" dirty="0" smtClean="0"/>
              <a:t>South Sudan Statistical Yearbook 2011 </a:t>
            </a:r>
          </a:p>
          <a:p>
            <a:r>
              <a:rPr lang="en-US" dirty="0" smtClean="0"/>
              <a:t>National Baseline Household Survey 2009. Report for South Sudan </a:t>
            </a:r>
          </a:p>
          <a:p>
            <a:pPr lvl="1"/>
            <a:r>
              <a:rPr lang="en-US" dirty="0" smtClean="0"/>
              <a:t>The information provided in this report is from National Baseline Household Survey (NBHS) conducted by Southern Sudan Centre for Census, Statistics and Evaluation (SSCCSE). After independence, SSCCSE has changed its name to the South Sudan National Bureau of Statistics. The NBS retain full ownership and responsibility for the information provided in this report and should be contacted directly for further information on the provided datasets.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smtClean="0"/>
              <a:t>Key Indicators for Southern Sudan </a:t>
            </a:r>
            <a:endParaRPr lang="en-US" sz="3200" dirty="0"/>
          </a:p>
        </p:txBody>
      </p:sp>
      <p:sp>
        <p:nvSpPr>
          <p:cNvPr id="3" name="Content Placeholder 2"/>
          <p:cNvSpPr>
            <a:spLocks noGrp="1"/>
          </p:cNvSpPr>
          <p:nvPr>
            <p:ph idx="1"/>
          </p:nvPr>
        </p:nvSpPr>
        <p:spPr/>
        <p:txBody>
          <a:bodyPr>
            <a:normAutofit/>
          </a:bodyPr>
          <a:lstStyle/>
          <a:p>
            <a:pPr lvl="0"/>
            <a:r>
              <a:rPr lang="en-US" dirty="0" smtClean="0"/>
              <a:t>Statistical Year Books </a:t>
            </a:r>
          </a:p>
          <a:p>
            <a:pPr lvl="0"/>
            <a:r>
              <a:rPr lang="en-US" dirty="0" smtClean="0"/>
              <a:t>Census 2008 Priority Results </a:t>
            </a:r>
          </a:p>
          <a:p>
            <a:pPr lvl="0"/>
            <a:r>
              <a:rPr lang="en-US" dirty="0" smtClean="0"/>
              <a:t>Reports, Newsletters and Bulletins</a:t>
            </a:r>
          </a:p>
          <a:p>
            <a:pPr lvl="0"/>
            <a:r>
              <a:rPr lang="en-US" dirty="0" smtClean="0"/>
              <a:t>Brochures and Bulletins </a:t>
            </a:r>
          </a:p>
          <a:p>
            <a:pPr lvl="0"/>
            <a:r>
              <a:rPr lang="en-US" dirty="0" smtClean="0"/>
              <a:t>National Bureau of Statistics’ Annual Reports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NBS Data Dissemination Techniques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NBS website</a:t>
            </a:r>
          </a:p>
          <a:p>
            <a:pPr lvl="1"/>
            <a:r>
              <a:rPr lang="en-US" dirty="0" smtClean="0"/>
              <a:t>Contains:</a:t>
            </a:r>
          </a:p>
          <a:p>
            <a:pPr lvl="2"/>
            <a:r>
              <a:rPr lang="en-US" dirty="0" smtClean="0"/>
              <a:t>All Public Statistical data</a:t>
            </a:r>
          </a:p>
          <a:p>
            <a:pPr lvl="2"/>
            <a:r>
              <a:rPr lang="en-US" dirty="0" smtClean="0"/>
              <a:t>Every Detail Information about NBS</a:t>
            </a:r>
          </a:p>
          <a:p>
            <a:r>
              <a:rPr lang="en-US" dirty="0" smtClean="0"/>
              <a:t>Statistical Year book</a:t>
            </a:r>
          </a:p>
          <a:p>
            <a:pPr lvl="1"/>
            <a:r>
              <a:rPr lang="en-US" dirty="0" smtClean="0"/>
              <a:t>Published from 2009-2012</a:t>
            </a:r>
          </a:p>
          <a:p>
            <a:pPr lvl="1"/>
            <a:r>
              <a:rPr lang="en-US" dirty="0" smtClean="0"/>
              <a:t>Stack holders</a:t>
            </a:r>
          </a:p>
          <a:p>
            <a:pPr lvl="2"/>
            <a:r>
              <a:rPr lang="en-US" dirty="0" smtClean="0"/>
              <a:t>Line Ministries</a:t>
            </a:r>
          </a:p>
          <a:p>
            <a:pPr lvl="2"/>
            <a:r>
              <a:rPr lang="en-US" dirty="0" smtClean="0"/>
              <a:t>States</a:t>
            </a:r>
          </a:p>
          <a:p>
            <a:pPr lvl="2"/>
            <a:r>
              <a:rPr lang="en-US" dirty="0" smtClean="0"/>
              <a:t>NGOs</a:t>
            </a:r>
          </a:p>
          <a:p>
            <a:r>
              <a:rPr lang="en-US" dirty="0" smtClean="0"/>
              <a:t>ATLAS</a:t>
            </a:r>
          </a:p>
          <a:p>
            <a:pPr lvl="1"/>
            <a:r>
              <a:rPr lang="en-US" dirty="0" smtClean="0"/>
              <a:t>Produces South Sudan’s maps.</a:t>
            </a:r>
          </a:p>
          <a:p>
            <a:r>
              <a:rPr lang="en-US" dirty="0" smtClean="0"/>
              <a:t>South Sudan Info</a:t>
            </a:r>
          </a:p>
          <a:p>
            <a:pPr lvl="1"/>
            <a:r>
              <a:rPr lang="en-US" dirty="0" smtClean="0"/>
              <a:t>Advanced DB used for Tracking Developmental activities.</a:t>
            </a:r>
          </a:p>
          <a:p>
            <a:pPr lvl="1"/>
            <a:r>
              <a:rPr lang="en-US" dirty="0" smtClean="0"/>
              <a:t>Recognized by UN tracking MDGs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NBS Data Dissemination Techniques(</a:t>
            </a:r>
            <a:r>
              <a:rPr lang="en-US" dirty="0" err="1" smtClean="0"/>
              <a:t>contd</a:t>
            </a:r>
            <a:r>
              <a:rPr lang="en-US" dirty="0" smtClean="0"/>
              <a:t>)</a:t>
            </a:r>
            <a:endParaRPr lang="en-US" dirty="0"/>
          </a:p>
        </p:txBody>
      </p:sp>
      <p:sp>
        <p:nvSpPr>
          <p:cNvPr id="3" name="Content Placeholder 2"/>
          <p:cNvSpPr>
            <a:spLocks noGrp="1"/>
          </p:cNvSpPr>
          <p:nvPr>
            <p:ph idx="1"/>
          </p:nvPr>
        </p:nvSpPr>
        <p:spPr/>
        <p:txBody>
          <a:bodyPr/>
          <a:lstStyle/>
          <a:p>
            <a:r>
              <a:rPr lang="en-US" dirty="0" smtClean="0"/>
              <a:t>South Sudan TV</a:t>
            </a:r>
          </a:p>
          <a:p>
            <a:endParaRPr lang="en-US" dirty="0" smtClean="0"/>
          </a:p>
          <a:p>
            <a:r>
              <a:rPr lang="en-US" dirty="0" smtClean="0"/>
              <a:t>Radios in South Sudan</a:t>
            </a:r>
          </a:p>
          <a:p>
            <a:endParaRPr lang="en-US" dirty="0" smtClean="0"/>
          </a:p>
          <a:p>
            <a:r>
              <a:rPr lang="en-US" dirty="0" smtClean="0"/>
              <a:t>Newspapers</a:t>
            </a:r>
          </a:p>
          <a:p>
            <a:endParaRPr lang="en-US" dirty="0" smtClean="0"/>
          </a:p>
          <a:p>
            <a:r>
              <a:rPr lang="en-US" dirty="0" smtClean="0"/>
              <a:t>Flyers and </a:t>
            </a:r>
            <a:r>
              <a:rPr lang="en-US" dirty="0" err="1" smtClean="0"/>
              <a:t>Brouchers</a:t>
            </a: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smtClean="0"/>
              <a:t>Importance of the census in Sudan: What it is used for and why?</a:t>
            </a:r>
            <a:endParaRPr lang="en-US" sz="3200" dirty="0"/>
          </a:p>
        </p:txBody>
      </p:sp>
      <p:sp>
        <p:nvSpPr>
          <p:cNvPr id="3" name="Content Placeholder 2"/>
          <p:cNvSpPr>
            <a:spLocks noGrp="1"/>
          </p:cNvSpPr>
          <p:nvPr>
            <p:ph idx="1"/>
          </p:nvPr>
        </p:nvSpPr>
        <p:spPr/>
        <p:txBody>
          <a:bodyPr>
            <a:normAutofit fontScale="77500" lnSpcReduction="20000"/>
          </a:bodyPr>
          <a:lstStyle/>
          <a:p>
            <a:r>
              <a:rPr lang="en-US" dirty="0" smtClean="0"/>
              <a:t> In Sudan, the last successful national population census dates back more than twenty years. The Fifth Population Census of Sudan was the country's most ambitious and important statistical project ever. </a:t>
            </a:r>
          </a:p>
          <a:p>
            <a:r>
              <a:rPr lang="en-US" dirty="0" smtClean="0"/>
              <a:t>The preparation and execution of the census was a key requirement for the organization of the mid-term general elections, and its completion was a significant milestone in the implementation of the Statistical Information Strategy that is outlined in the Joint Assessment Mission Sudan. </a:t>
            </a:r>
          </a:p>
          <a:p>
            <a:r>
              <a:rPr lang="en-US" dirty="0" smtClean="0"/>
              <a:t>Until the census has been successfully completed, all survey-based statistics was provisional and subject to doubt due to the lack of any complete sample frame.</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plan activities in NBS</a:t>
            </a:r>
            <a:endParaRPr lang="en-US" dirty="0"/>
          </a:p>
        </p:txBody>
      </p:sp>
      <p:sp>
        <p:nvSpPr>
          <p:cNvPr id="3" name="Content Placeholder 2"/>
          <p:cNvSpPr>
            <a:spLocks noGrp="1"/>
          </p:cNvSpPr>
          <p:nvPr>
            <p:ph idx="1"/>
          </p:nvPr>
        </p:nvSpPr>
        <p:spPr/>
        <p:txBody>
          <a:bodyPr/>
          <a:lstStyle/>
          <a:p>
            <a:r>
              <a:rPr lang="en-US" dirty="0" smtClean="0"/>
              <a:t>The National Bureau of statistics is developing  National Strategy for Development of Statistics run from 2012-2017 (NSDS)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590800"/>
            <a:ext cx="7498080" cy="1143000"/>
          </a:xfrm>
        </p:spPr>
        <p:txBody>
          <a:bodyPr>
            <a:normAutofit/>
          </a:bodyPr>
          <a:lstStyle/>
          <a:p>
            <a:pPr algn="ctr"/>
            <a:r>
              <a:rPr lang="en-US" sz="6000" dirty="0" smtClean="0">
                <a:solidFill>
                  <a:srgbClr val="C00000"/>
                </a:solidFill>
              </a:rPr>
              <a:t>Thank you very much</a:t>
            </a:r>
            <a:endParaRPr lang="en-US" sz="6000" dirty="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200" dirty="0" smtClean="0"/>
              <a:t>Presentation on Data Dissemination:</a:t>
            </a:r>
            <a:br>
              <a:rPr lang="en-US" sz="3200" dirty="0" smtClean="0"/>
            </a:br>
            <a:r>
              <a:rPr lang="en-US" sz="3200" dirty="0" smtClean="0">
                <a:solidFill>
                  <a:srgbClr val="FF0000"/>
                </a:solidFill>
              </a:rPr>
              <a:t>Module2:</a:t>
            </a:r>
            <a:r>
              <a:rPr lang="en-US" sz="3200" dirty="0" smtClean="0"/>
              <a:t/>
            </a:r>
            <a:br>
              <a:rPr lang="en-US" sz="3200" dirty="0" smtClean="0"/>
            </a:br>
            <a:r>
              <a:rPr lang="en-US" sz="3200" dirty="0" smtClean="0"/>
              <a:t>Strategies for Web-based Data Dissemination</a:t>
            </a:r>
            <a:endParaRPr lang="en-US" sz="3200" dirty="0"/>
          </a:p>
        </p:txBody>
      </p:sp>
      <p:sp>
        <p:nvSpPr>
          <p:cNvPr id="3" name="Subtitle 2"/>
          <p:cNvSpPr>
            <a:spLocks noGrp="1"/>
          </p:cNvSpPr>
          <p:nvPr>
            <p:ph type="subTitle" idx="1"/>
          </p:nvPr>
        </p:nvSpPr>
        <p:spPr>
          <a:xfrm>
            <a:off x="1524000" y="2514600"/>
            <a:ext cx="7406640" cy="3200400"/>
          </a:xfrm>
        </p:spPr>
        <p:txBody>
          <a:bodyPr>
            <a:normAutofit fontScale="85000" lnSpcReduction="20000"/>
          </a:bodyPr>
          <a:lstStyle/>
          <a:p>
            <a:pPr algn="l"/>
            <a:r>
              <a:rPr lang="en-US" b="1" dirty="0" smtClean="0">
                <a:solidFill>
                  <a:srgbClr val="FF0000"/>
                </a:solidFill>
              </a:rPr>
              <a:t>Title:</a:t>
            </a:r>
          </a:p>
          <a:p>
            <a:r>
              <a:rPr lang="en-US" b="1" dirty="0" smtClean="0"/>
              <a:t>Establishment </a:t>
            </a:r>
            <a:r>
              <a:rPr lang="en-US" b="1" dirty="0"/>
              <a:t>and Mandate of South Sudan National Bureau of Statistics (NBS</a:t>
            </a:r>
            <a:r>
              <a:rPr lang="en-US" b="1" dirty="0" smtClean="0"/>
              <a:t>)</a:t>
            </a:r>
          </a:p>
          <a:p>
            <a:endParaRPr lang="en-US" b="1" dirty="0" smtClean="0"/>
          </a:p>
          <a:p>
            <a:r>
              <a:rPr lang="en-US" b="1" dirty="0" smtClean="0">
                <a:solidFill>
                  <a:srgbClr val="FF0000"/>
                </a:solidFill>
              </a:rPr>
              <a:t>Presenter:</a:t>
            </a:r>
          </a:p>
          <a:p>
            <a:pPr lvl="1"/>
            <a:r>
              <a:rPr lang="en-US" b="1" dirty="0" smtClean="0"/>
              <a:t>Jacob </a:t>
            </a:r>
            <a:r>
              <a:rPr lang="en-US" b="1" dirty="0" err="1" smtClean="0"/>
              <a:t>Aguer</a:t>
            </a:r>
            <a:r>
              <a:rPr lang="en-US" b="1" dirty="0" smtClean="0"/>
              <a:t> Yak</a:t>
            </a:r>
          </a:p>
          <a:p>
            <a:pPr lvl="1"/>
            <a:r>
              <a:rPr lang="en-US" b="1" dirty="0" smtClean="0"/>
              <a:t>IT Officer at NBS</a:t>
            </a:r>
          </a:p>
          <a:p>
            <a:pPr lvl="1"/>
            <a:r>
              <a:rPr lang="en-US" b="1" dirty="0" smtClean="0"/>
              <a:t>Republic of</a:t>
            </a:r>
          </a:p>
          <a:p>
            <a:pPr lvl="1"/>
            <a:r>
              <a:rPr lang="en-US" b="1" dirty="0" smtClean="0"/>
              <a:t>South Sudan </a:t>
            </a:r>
            <a:endParaRPr lang="en-US"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lstStyle/>
          <a:p>
            <a:r>
              <a:rPr lang="en-US" dirty="0"/>
              <a:t>The National Bureau of Statistics (NBS) is the principal official statistical agency of the Government of South Sudan; having been established under Article 193 of the Transitional Constitution of the Republic of South Sudan that came into force on  independent 9th July 2011.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(contd)</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-The </a:t>
            </a:r>
            <a:r>
              <a:rPr lang="en-US" b="1" dirty="0"/>
              <a:t>National Bureau of Statistics is mandated to carry out the following:</a:t>
            </a:r>
            <a:endParaRPr lang="en-US" dirty="0"/>
          </a:p>
          <a:p>
            <a:pPr lvl="0"/>
            <a:r>
              <a:rPr lang="en-US" dirty="0"/>
              <a:t>Conducting  all censuses and surveys that are carried  throughout South Sudan</a:t>
            </a:r>
          </a:p>
          <a:p>
            <a:pPr lvl="0"/>
            <a:r>
              <a:rPr lang="en-US" dirty="0"/>
              <a:t>Collect, compile, analyze and publish all statistical information on economic, social, demographic, environmental and general conditions and activities </a:t>
            </a:r>
            <a:r>
              <a:rPr lang="en-US" dirty="0" smtClean="0"/>
              <a:t>of </a:t>
            </a:r>
            <a:r>
              <a:rPr lang="en-US" dirty="0"/>
              <a:t>the people of South Sudan</a:t>
            </a:r>
          </a:p>
          <a:p>
            <a:pPr lvl="0"/>
            <a:r>
              <a:rPr lang="en-US" dirty="0"/>
              <a:t>Monitor and evaluate social impacts of public policies, </a:t>
            </a:r>
            <a:r>
              <a:rPr lang="en-US" dirty="0" err="1"/>
              <a:t>programmes</a:t>
            </a:r>
            <a:r>
              <a:rPr lang="en-US" dirty="0"/>
              <a:t> and </a:t>
            </a:r>
            <a:r>
              <a:rPr lang="en-US" dirty="0" smtClean="0"/>
              <a:t>projects</a:t>
            </a:r>
            <a:endParaRPr lang="en-US" dirty="0"/>
          </a:p>
          <a:p>
            <a:pPr lvl="0"/>
            <a:r>
              <a:rPr lang="en-US" dirty="0"/>
              <a:t>Monitor the progress of poverty alleviation and the attainment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and Vision</a:t>
            </a:r>
            <a:endParaRPr lang="en-US" dirty="0"/>
          </a:p>
        </p:txBody>
      </p:sp>
      <p:sp>
        <p:nvSpPr>
          <p:cNvPr id="3" name="Content Placeholder 2"/>
          <p:cNvSpPr>
            <a:spLocks noGrp="1"/>
          </p:cNvSpPr>
          <p:nvPr>
            <p:ph idx="1"/>
          </p:nvPr>
        </p:nvSpPr>
        <p:spPr/>
        <p:txBody>
          <a:bodyPr/>
          <a:lstStyle/>
          <a:p>
            <a:r>
              <a:rPr lang="en-US" b="1" dirty="0" smtClean="0"/>
              <a:t>Vision</a:t>
            </a:r>
          </a:p>
          <a:p>
            <a:pPr>
              <a:buNone/>
            </a:pPr>
            <a:endParaRPr lang="en-US" dirty="0" smtClean="0"/>
          </a:p>
          <a:p>
            <a:pPr lvl="1"/>
            <a:r>
              <a:rPr lang="en-US" dirty="0" smtClean="0"/>
              <a:t>To </a:t>
            </a:r>
            <a:r>
              <a:rPr lang="en-US" dirty="0"/>
              <a:t>be the most excellent collector and source of quality statistical information on economic, demographic, social, environmental and livelihood conditions in South Sudan.</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and Vision  (contd)</a:t>
            </a:r>
            <a:endParaRPr lang="en-US" dirty="0"/>
          </a:p>
        </p:txBody>
      </p:sp>
      <p:sp>
        <p:nvSpPr>
          <p:cNvPr id="3" name="Content Placeholder 2"/>
          <p:cNvSpPr>
            <a:spLocks noGrp="1"/>
          </p:cNvSpPr>
          <p:nvPr>
            <p:ph idx="1"/>
          </p:nvPr>
        </p:nvSpPr>
        <p:spPr/>
        <p:txBody>
          <a:bodyPr>
            <a:normAutofit lnSpcReduction="10000"/>
          </a:bodyPr>
          <a:lstStyle/>
          <a:p>
            <a:r>
              <a:rPr lang="en-US" b="1" dirty="0"/>
              <a:t>Mission</a:t>
            </a:r>
            <a:endParaRPr lang="en-US" dirty="0"/>
          </a:p>
          <a:p>
            <a:pPr>
              <a:buNone/>
            </a:pPr>
            <a:endParaRPr lang="en-US" dirty="0"/>
          </a:p>
          <a:p>
            <a:pPr lvl="1"/>
            <a:r>
              <a:rPr lang="en-US" dirty="0"/>
              <a:t>To </a:t>
            </a:r>
            <a:r>
              <a:rPr lang="en-US" dirty="0" smtClean="0"/>
              <a:t>facilitates </a:t>
            </a:r>
            <a:r>
              <a:rPr lang="en-US" dirty="0"/>
              <a:t>and inform the decision-making process within government, business community, general public and stimulate research and inform public debate through the provision of readily accessible, relevant, reliable and timely statistics in the economic, demographic, social and environmental fields and a quality statistical, monitoring and evaluation services in general.</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smtClean="0"/>
              <a:t>BACKGROUND  OF </a:t>
            </a:r>
            <a:r>
              <a:rPr lang="en-US" sz="2400" b="1" dirty="0"/>
              <a:t>NATIONAL BUREAU OF STATISTICS</a:t>
            </a:r>
            <a:endParaRPr lang="en-US" sz="2400" dirty="0"/>
          </a:p>
        </p:txBody>
      </p:sp>
      <p:sp>
        <p:nvSpPr>
          <p:cNvPr id="3" name="Content Placeholder 2"/>
          <p:cNvSpPr>
            <a:spLocks noGrp="1"/>
          </p:cNvSpPr>
          <p:nvPr>
            <p:ph idx="1"/>
          </p:nvPr>
        </p:nvSpPr>
        <p:spPr/>
        <p:txBody>
          <a:bodyPr>
            <a:normAutofit fontScale="70000" lnSpcReduction="20000"/>
          </a:bodyPr>
          <a:lstStyle/>
          <a:p>
            <a:r>
              <a:rPr lang="en-US" dirty="0"/>
              <a:t>The principal official statistical agency for Southern Sudan was first established way back in </a:t>
            </a:r>
            <a:r>
              <a:rPr lang="en-US" dirty="0">
                <a:solidFill>
                  <a:srgbClr val="C00000"/>
                </a:solidFill>
              </a:rPr>
              <a:t>1995 when it functioned as a Database and Monitoring Unit under the Sudan Relief and Rehabilitation Association (SRRA</a:t>
            </a:r>
            <a:r>
              <a:rPr lang="en-US" dirty="0"/>
              <a:t>). </a:t>
            </a:r>
            <a:endParaRPr lang="en-US" dirty="0" smtClean="0"/>
          </a:p>
          <a:p>
            <a:r>
              <a:rPr lang="en-US" dirty="0" smtClean="0"/>
              <a:t>Over </a:t>
            </a:r>
            <a:r>
              <a:rPr lang="en-US" dirty="0"/>
              <a:t>time, the unit evolved and was renamed the New Sudan Centre for Statistics and Evaluation (NSCSE) in 2003 under the then SPLM/SPLA administration in the then SPLM-controlled areas of Southern Sudan. The Centre was established with a mandate to develop the necessary capacity to become the professional source and effective provider of official statistical information for the SPLM-controlled areas. </a:t>
            </a:r>
            <a:endParaRPr lang="en-US" dirty="0" smtClean="0"/>
          </a:p>
          <a:p>
            <a:r>
              <a:rPr lang="en-US" dirty="0" smtClean="0"/>
              <a:t>This </a:t>
            </a:r>
            <a:r>
              <a:rPr lang="en-US" dirty="0"/>
              <a:t>was in response to the urgent need for basic statistical data in order to support decision-making and enable </a:t>
            </a:r>
            <a:r>
              <a:rPr lang="en-US" dirty="0" err="1"/>
              <a:t>programmes</a:t>
            </a:r>
            <a:r>
              <a:rPr lang="en-US" dirty="0"/>
              <a:t> and policy monitoring in the South.</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a:t>Later, under the Southern Sudan Interim Constitution in 2005, its name was changed to the Southern Sudan Centre for Census, Statistics and Evaluation (SSCCSE) and assigned specific mandates.</a:t>
            </a:r>
          </a:p>
          <a:p>
            <a:pPr>
              <a:buNone/>
            </a:pPr>
            <a:endParaRPr lang="en-US" dirty="0"/>
          </a:p>
          <a:p>
            <a:r>
              <a:rPr lang="en-US" dirty="0"/>
              <a:t>Today, the NBS is an autonomous statistics </a:t>
            </a:r>
            <a:r>
              <a:rPr lang="en-US" dirty="0" smtClean="0"/>
              <a:t>agent of </a:t>
            </a:r>
            <a:r>
              <a:rPr lang="en-US" dirty="0"/>
              <a:t>the Government of South Sudan (</a:t>
            </a:r>
            <a:r>
              <a:rPr lang="en-US" dirty="0" err="1"/>
              <a:t>GoSS</a:t>
            </a:r>
            <a:r>
              <a:rPr lang="en-US" dirty="0"/>
              <a:t>), and is responsible for collecting, coordinating, analyzing and disseminating all official statistical information on economic, social, demographic,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 (contd)</a:t>
            </a:r>
            <a:endParaRPr lang="en-US" dirty="0"/>
          </a:p>
        </p:txBody>
      </p:sp>
      <p:sp>
        <p:nvSpPr>
          <p:cNvPr id="3" name="Content Placeholder 2"/>
          <p:cNvSpPr>
            <a:spLocks noGrp="1"/>
          </p:cNvSpPr>
          <p:nvPr>
            <p:ph idx="1"/>
          </p:nvPr>
        </p:nvSpPr>
        <p:spPr/>
        <p:txBody>
          <a:bodyPr>
            <a:normAutofit lnSpcReduction="10000"/>
          </a:bodyPr>
          <a:lstStyle/>
          <a:p>
            <a:pPr>
              <a:buNone/>
            </a:pPr>
            <a:r>
              <a:rPr lang="en-US" dirty="0"/>
              <a:t>environmental and general activities and conditions of the people of South Sudan. The NBS is also responsible for conducting all official censuses and surveys in South Sudan, monitor and evaluate social impacts of public policies, projects, </a:t>
            </a:r>
            <a:r>
              <a:rPr lang="en-US" dirty="0" err="1"/>
              <a:t>programmes</a:t>
            </a:r>
            <a:r>
              <a:rPr lang="en-US" dirty="0"/>
              <a:t> and monitor the progress of poverty alleviation and the attainment of the Millennium Development Goals.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519</TotalTime>
  <Words>1041</Words>
  <Application>Microsoft Office PowerPoint</Application>
  <PresentationFormat>On-screen Show (4:3)</PresentationFormat>
  <Paragraphs>94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Solstice</vt:lpstr>
      <vt:lpstr>UNITED NATIONS WORKSHON ON DATA   DISSEMINATION AND COMMUNICATION</vt:lpstr>
      <vt:lpstr>Presentation on Data Dissemination: Module2: Strategies for Web-based Data Dissemination</vt:lpstr>
      <vt:lpstr>Introduction:</vt:lpstr>
      <vt:lpstr>Introduction (contd)</vt:lpstr>
      <vt:lpstr>Mission and Vision</vt:lpstr>
      <vt:lpstr>Mission and Vision  (contd)</vt:lpstr>
      <vt:lpstr>BACKGROUND  OF NATIONAL BUREAU OF STATISTICS</vt:lpstr>
      <vt:lpstr>Background …. (contd)</vt:lpstr>
      <vt:lpstr>Background …. (contd)</vt:lpstr>
      <vt:lpstr>The Guiding Principles</vt:lpstr>
      <vt:lpstr>Major Surveys in NBS</vt:lpstr>
      <vt:lpstr>Major Surveys ….  (contd)</vt:lpstr>
      <vt:lpstr>Major Surveys ….  (contd)</vt:lpstr>
      <vt:lpstr>Key Indicators for Southern Sudan </vt:lpstr>
      <vt:lpstr>NBS Data Dissemination Techniques</vt:lpstr>
      <vt:lpstr>NBS Data Dissemination Techniques(contd)</vt:lpstr>
      <vt:lpstr>Importance of the census in Sudan: What it is used for and why?</vt:lpstr>
      <vt:lpstr>Future plan activities in NBS</vt:lpstr>
      <vt:lpstr>Thank you very much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Data Dissemination: Module2:</dc:title>
  <dc:creator>Kongormajak</dc:creator>
  <cp:lastModifiedBy>Kongormajak</cp:lastModifiedBy>
  <cp:revision>22</cp:revision>
  <dcterms:created xsi:type="dcterms:W3CDTF">2013-09-09T17:45:57Z</dcterms:created>
  <dcterms:modified xsi:type="dcterms:W3CDTF">2013-09-10T06:58:06Z</dcterms:modified>
</cp:coreProperties>
</file>